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Century Schoolbook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hEeATXoXSTgDElrcESc6hzIaju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4A2694-B041-469E-A8C6-F875BDE49873}">
  <a:tblStyle styleId="{AC4A2694-B041-469E-A8C6-F875BDE4987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enturySchoolbook-bold.fntdata"/><Relationship Id="rId23" Type="http://schemas.openxmlformats.org/officeDocument/2006/relationships/font" Target="fonts/CenturySchoolbook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enturySchoolbook-boldItalic.fntdata"/><Relationship Id="rId25" Type="http://schemas.openxmlformats.org/officeDocument/2006/relationships/font" Target="fonts/CenturySchoolbook-italic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c59b11d8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cc59b11d8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cc59b11d8d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5f099542b_1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d5f099542b_1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d5f099542b_1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5f099542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d5f099542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d5f099542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212d774fe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d212d774fe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d212d774fe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5f099542b_1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d5f099542b_1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d5f099542b_1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d6c624fa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cd6c624fa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cd6c624fa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2898b7ef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d2898b7ef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d2898b7ef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23e1937a3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d23e1937a3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d23e1937a3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c59b11d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cc59b11d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c59b11d8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212d774f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d212d774f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d212d774fe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5b7d0d05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d5b7d0d05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d5b7d0d052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de4ce078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cde4ce078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cde4ce0784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de4ce0784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cde4ce0784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cde4ce0784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212d774fe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d212d774fe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d212d774fe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ctrTitle"/>
          </p:nvPr>
        </p:nvSpPr>
        <p:spPr>
          <a:xfrm>
            <a:off x="1261872" y="758952"/>
            <a:ext cx="94182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subTitle"/>
          </p:nvPr>
        </p:nvSpPr>
        <p:spPr>
          <a:xfrm>
            <a:off x="1261872" y="4800600"/>
            <a:ext cx="94182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8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41248" y="457200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b="0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504267" y="685800"/>
            <a:ext cx="6079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841248" y="2099734"/>
            <a:ext cx="3200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0" y="5105400"/>
            <a:ext cx="1129290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0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/>
          <p:nvPr>
            <p:ph idx="2" type="pic"/>
          </p:nvPr>
        </p:nvSpPr>
        <p:spPr>
          <a:xfrm>
            <a:off x="0" y="0"/>
            <a:ext cx="11292900" cy="51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914400" y="6108589"/>
            <a:ext cx="9982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3" name="Google Shape;93;p17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 rot="5400000">
            <a:off x="3383983" y="-293249"/>
            <a:ext cx="4351200" cy="85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 rot="5400000">
            <a:off x="6938100" y="2091600"/>
            <a:ext cx="58977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 rot="5400000">
            <a:off x="1680300" y="-537300"/>
            <a:ext cx="58977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noFill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1261872" y="758952"/>
            <a:ext cx="94182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261872" y="4800600"/>
            <a:ext cx="94182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1261872" y="758952"/>
            <a:ext cx="94182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b="0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1261872" y="4800600"/>
            <a:ext cx="94182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1261872" y="1828800"/>
            <a:ext cx="4480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6126480" y="1828800"/>
            <a:ext cx="4480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0" name="Google Shape;60;p12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1261872" y="1713655"/>
            <a:ext cx="4480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1261872" y="2507550"/>
            <a:ext cx="44805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7" name="Google Shape;67;p13"/>
          <p:cNvSpPr txBox="1"/>
          <p:nvPr>
            <p:ph idx="3" type="body"/>
          </p:nvPr>
        </p:nvSpPr>
        <p:spPr>
          <a:xfrm>
            <a:off x="6126480" y="1713655"/>
            <a:ext cx="4480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13"/>
          <p:cNvSpPr txBox="1"/>
          <p:nvPr>
            <p:ph idx="4" type="body"/>
          </p:nvPr>
        </p:nvSpPr>
        <p:spPr>
          <a:xfrm>
            <a:off x="6126480" y="2507550"/>
            <a:ext cx="44805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Relationship Id="rId10" Type="http://schemas.openxmlformats.org/officeDocument/2006/relationships/image" Target="../media/image28.jpg"/><Relationship Id="rId9" Type="http://schemas.openxmlformats.org/officeDocument/2006/relationships/image" Target="../media/image22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9.jpg"/><Relationship Id="rId8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gif"/><Relationship Id="rId4" Type="http://schemas.openxmlformats.org/officeDocument/2006/relationships/hyperlink" Target="https://github.com/Deep-FAMS/StyleGAN2-ada-Reproducibility" TargetMode="External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 of data" id="112" name="Google Shape;112;p1"/>
          <p:cNvPicPr preferRelativeResize="0"/>
          <p:nvPr/>
        </p:nvPicPr>
        <p:blipFill rotWithShape="1">
          <a:blip r:embed="rId3">
            <a:alphaModFix amt="20000"/>
          </a:blip>
          <a:srcRect b="0" l="194" r="7177" t="0"/>
          <a:stretch/>
        </p:blipFill>
        <p:spPr>
          <a:xfrm>
            <a:off x="0" y="-8"/>
            <a:ext cx="12192000" cy="740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>
            <p:ph type="ctrTitle"/>
          </p:nvPr>
        </p:nvSpPr>
        <p:spPr>
          <a:xfrm>
            <a:off x="1261870" y="758952"/>
            <a:ext cx="99078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Schoolbook"/>
              <a:buNone/>
            </a:pPr>
            <a:r>
              <a:rPr lang="en-US" sz="6000"/>
              <a:t>Evaluating the Reproducibility of Training GAN with Limited Data</a:t>
            </a:r>
            <a:endParaRPr/>
          </a:p>
        </p:txBody>
      </p:sp>
      <p:sp>
        <p:nvSpPr>
          <p:cNvPr id="114" name="Google Shape;114;p1"/>
          <p:cNvSpPr txBox="1"/>
          <p:nvPr>
            <p:ph idx="1" type="subTitle"/>
          </p:nvPr>
        </p:nvSpPr>
        <p:spPr>
          <a:xfrm>
            <a:off x="1261872" y="4879074"/>
            <a:ext cx="9418320" cy="161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>
                <a:solidFill>
                  <a:srgbClr val="D8D8D8"/>
                </a:solidFill>
              </a:rPr>
              <a:t>INTRO DEEP LEARNING Semester Project - Final Report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760"/>
              <a:buNone/>
            </a:pPr>
            <a:r>
              <a:rPr lang="en-US">
                <a:solidFill>
                  <a:srgbClr val="D8D8D8"/>
                </a:solidFill>
              </a:rPr>
              <a:t>Deep(FAMS): Mohammad Alyetama, Ali Al-Ramini, Fangyi 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c59b11d8d_0_9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cc59b11d8d_0_9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4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8" name="Google Shape;208;gcc59b11d8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3475" y="1867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cc59b11d8d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00" y="205499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cc59b11d8d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4100" y="2186699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cc59b11d8d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3475" y="2186699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cc59b11d8d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8800" y="4142499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cc59b11d8d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450" y="2213912"/>
            <a:ext cx="6354900" cy="24301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cc59b11d8d_0_9"/>
          <p:cNvSpPr txBox="1"/>
          <p:nvPr/>
        </p:nvSpPr>
        <p:spPr>
          <a:xfrm>
            <a:off x="305350" y="1910250"/>
            <a:ext cx="66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entury Schoolbook"/>
                <a:ea typeface="Century Schoolbook"/>
                <a:cs typeface="Century Schoolbook"/>
                <a:sym typeface="Century Schoolbook"/>
              </a:rPr>
              <a:t>Table 1. Final FID scores of datasets trained from </a:t>
            </a:r>
            <a:r>
              <a:rPr lang="en-US" sz="1300">
                <a:latin typeface="Century Schoolbook"/>
                <a:ea typeface="Century Schoolbook"/>
                <a:cs typeface="Century Schoolbook"/>
                <a:sym typeface="Century Schoolbook"/>
              </a:rPr>
              <a:t>scratch</a:t>
            </a:r>
            <a:r>
              <a:rPr lang="en-US" sz="1300">
                <a:latin typeface="Century Schoolbook"/>
                <a:ea typeface="Century Schoolbook"/>
                <a:cs typeface="Century Schoolbook"/>
                <a:sym typeface="Century Schoolbook"/>
              </a:rPr>
              <a:t> with StyleGAN2-ada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5" name="Google Shape;215;gcc59b11d8d_0_9"/>
          <p:cNvSpPr txBox="1"/>
          <p:nvPr/>
        </p:nvSpPr>
        <p:spPr>
          <a:xfrm>
            <a:off x="7154100" y="6098300"/>
            <a:ext cx="3898200" cy="6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Schoolbook"/>
                <a:ea typeface="Century Schoolbook"/>
                <a:cs typeface="Century Schoolbook"/>
                <a:sym typeface="Century Schoolbook"/>
              </a:rPr>
              <a:t>Figure 1.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Example snapshots from various datasets trained with StyleGAN2-ada.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5f099542b_1_119"/>
          <p:cNvSpPr txBox="1"/>
          <p:nvPr>
            <p:ph type="title"/>
          </p:nvPr>
        </p:nvSpPr>
        <p:spPr>
          <a:xfrm>
            <a:off x="0" y="195875"/>
            <a:ext cx="5141100" cy="722400"/>
          </a:xfrm>
          <a:prstGeom prst="rect">
            <a:avLst/>
          </a:prstGeom>
          <a:solidFill>
            <a:srgbClr val="46464A">
              <a:alpha val="264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Cont. </a:t>
            </a:r>
            <a:r>
              <a:rPr lang="en-US">
                <a:solidFill>
                  <a:srgbClr val="FFFFFF"/>
                </a:solidFill>
              </a:rPr>
              <a:t>Result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2" name="Google Shape;222;gd5f099542b_1_119"/>
          <p:cNvPicPr preferRelativeResize="0"/>
          <p:nvPr/>
        </p:nvPicPr>
        <p:blipFill rotWithShape="1">
          <a:blip r:embed="rId3">
            <a:alphaModFix/>
          </a:blip>
          <a:srcRect b="0" l="25432" r="267" t="0"/>
          <a:stretch/>
        </p:blipFill>
        <p:spPr>
          <a:xfrm>
            <a:off x="5732288" y="1191700"/>
            <a:ext cx="2508862" cy="42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d5f099542b_1_119"/>
          <p:cNvPicPr preferRelativeResize="0"/>
          <p:nvPr/>
        </p:nvPicPr>
        <p:blipFill rotWithShape="1">
          <a:blip r:embed="rId4">
            <a:alphaModFix/>
          </a:blip>
          <a:srcRect b="0" l="25423" r="237" t="0"/>
          <a:stretch/>
        </p:blipFill>
        <p:spPr>
          <a:xfrm>
            <a:off x="8405400" y="1168375"/>
            <a:ext cx="2508849" cy="42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d5f099542b_1_119"/>
          <p:cNvSpPr txBox="1"/>
          <p:nvPr/>
        </p:nvSpPr>
        <p:spPr>
          <a:xfrm>
            <a:off x="8917325" y="886950"/>
            <a:ext cx="148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StyleGAN2-ADA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5" name="Google Shape;225;gd5f099542b_1_119"/>
          <p:cNvSpPr txBox="1"/>
          <p:nvPr/>
        </p:nvSpPr>
        <p:spPr>
          <a:xfrm>
            <a:off x="5732300" y="5527175"/>
            <a:ext cx="5141100" cy="89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Schoolbook"/>
                <a:ea typeface="Century Schoolbook"/>
                <a:cs typeface="Century Schoolbook"/>
                <a:sym typeface="Century Schoolbook"/>
              </a:rPr>
              <a:t>Figure 3.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Uncurated 256×256 results generated for 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AFHQ-DOG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(4739 images) with and without ADA. Both generators were trained from scratch for ~3 days.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6" name="Google Shape;226;gd5f099542b_1_119"/>
          <p:cNvSpPr txBox="1"/>
          <p:nvPr/>
        </p:nvSpPr>
        <p:spPr>
          <a:xfrm>
            <a:off x="5811925" y="886950"/>
            <a:ext cx="234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Original baseline StyleGAN2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7" name="Google Shape;227;gd5f099542b_1_119"/>
          <p:cNvSpPr txBox="1"/>
          <p:nvPr/>
        </p:nvSpPr>
        <p:spPr>
          <a:xfrm>
            <a:off x="402850" y="5050700"/>
            <a:ext cx="4744800" cy="89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Schoolbook"/>
                <a:ea typeface="Century Schoolbook"/>
                <a:cs typeface="Century Schoolbook"/>
                <a:sym typeface="Century Schoolbook"/>
              </a:rPr>
              <a:t>Figure 2.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FID score as a function of wallclock time. Each curve corresponds to training the dataset from scratch with two NVIDIA Tesla V100 GPUs.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8" name="Google Shape;228;gd5f099542b_1_119"/>
          <p:cNvSpPr txBox="1"/>
          <p:nvPr/>
        </p:nvSpPr>
        <p:spPr>
          <a:xfrm>
            <a:off x="6200300" y="195875"/>
            <a:ext cx="46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Comparison with baseline StyleGAN2</a:t>
            </a:r>
            <a:endParaRPr b="1" sz="18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29" name="Google Shape;229;gd5f099542b_1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99275"/>
            <a:ext cx="52673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5f099542b_1_0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Cont. </a:t>
            </a:r>
            <a:r>
              <a:rPr lang="en-US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6" name="Google Shape;236;gd5f099542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775" y="1649775"/>
            <a:ext cx="526732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d5f099542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25" y="1649775"/>
            <a:ext cx="526732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d5f099542b_1_0"/>
          <p:cNvSpPr txBox="1"/>
          <p:nvPr/>
        </p:nvSpPr>
        <p:spPr>
          <a:xfrm>
            <a:off x="304800" y="5411650"/>
            <a:ext cx="10749300" cy="64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Schoolbook"/>
                <a:ea typeface="Century Schoolbook"/>
                <a:cs typeface="Century Schoolbook"/>
                <a:sym typeface="Century Schoolbook"/>
              </a:rPr>
              <a:t>Figure 4.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FID score as a function of wallclock time. Each curve corresponds to training the dataset from scratch with two NVIDIA Tesla V100 GPUs. Different lines color/shape correspond to different subsets of FFHQ.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9" name="Google Shape;239;gd5f099542b_1_0"/>
          <p:cNvSpPr txBox="1"/>
          <p:nvPr/>
        </p:nvSpPr>
        <p:spPr>
          <a:xfrm>
            <a:off x="6482250" y="404150"/>
            <a:ext cx="467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Model performance with limited data</a:t>
            </a:r>
            <a:endParaRPr b="1" sz="18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212d774fe_0_47"/>
          <p:cNvSpPr txBox="1"/>
          <p:nvPr>
            <p:ph type="title"/>
          </p:nvPr>
        </p:nvSpPr>
        <p:spPr>
          <a:xfrm>
            <a:off x="0" y="0"/>
            <a:ext cx="6354900" cy="386100"/>
          </a:xfrm>
          <a:prstGeom prst="rect">
            <a:avLst/>
          </a:prstGeom>
          <a:solidFill>
            <a:srgbClr val="46464A">
              <a:alpha val="2627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entury Schoolbook"/>
              <a:buNone/>
            </a:pPr>
            <a:r>
              <a:rPr lang="en-US" sz="2000">
                <a:solidFill>
                  <a:srgbClr val="FFFFFF"/>
                </a:solidFill>
              </a:rPr>
              <a:t>Cont. </a:t>
            </a:r>
            <a:r>
              <a:rPr lang="en-US" sz="2000">
                <a:solidFill>
                  <a:srgbClr val="FFFFFF"/>
                </a:solidFill>
              </a:rPr>
              <a:t>Results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46" name="Google Shape;246;gd212d774fe_0_47"/>
          <p:cNvSpPr txBox="1"/>
          <p:nvPr/>
        </p:nvSpPr>
        <p:spPr>
          <a:xfrm rot="-5400000">
            <a:off x="-777200" y="1823825"/>
            <a:ext cx="21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Baseline StylegAN2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7" name="Google Shape;247;gd212d774fe_0_47"/>
          <p:cNvSpPr txBox="1"/>
          <p:nvPr/>
        </p:nvSpPr>
        <p:spPr>
          <a:xfrm rot="-5400000">
            <a:off x="-777200" y="4509300"/>
            <a:ext cx="21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StyleGAN2-ada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8" name="Google Shape;248;gd212d774fe_0_47"/>
          <p:cNvSpPr txBox="1"/>
          <p:nvPr/>
        </p:nvSpPr>
        <p:spPr>
          <a:xfrm>
            <a:off x="824350" y="413250"/>
            <a:ext cx="20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2K training set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49" name="Google Shape;249;gd212d774fe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75" y="844350"/>
            <a:ext cx="2359153" cy="235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d212d774fe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78" y="3529825"/>
            <a:ext cx="2359151" cy="23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d212d774fe_0_47"/>
          <p:cNvSpPr txBox="1"/>
          <p:nvPr/>
        </p:nvSpPr>
        <p:spPr>
          <a:xfrm>
            <a:off x="3435450" y="413250"/>
            <a:ext cx="20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K training set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52" name="Google Shape;252;gd212d774fe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575" y="3529825"/>
            <a:ext cx="2359150" cy="23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d212d774fe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8575" y="844350"/>
            <a:ext cx="2359153" cy="23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d212d774fe_0_47"/>
          <p:cNvSpPr txBox="1"/>
          <p:nvPr/>
        </p:nvSpPr>
        <p:spPr>
          <a:xfrm>
            <a:off x="6192850" y="413250"/>
            <a:ext cx="20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30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K training set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55" name="Google Shape;255;gd212d774fe_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9675" y="3529825"/>
            <a:ext cx="2359151" cy="235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d212d774fe_0_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9675" y="844338"/>
            <a:ext cx="2359152" cy="235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d212d774fe_0_47"/>
          <p:cNvSpPr txBox="1"/>
          <p:nvPr/>
        </p:nvSpPr>
        <p:spPr>
          <a:xfrm>
            <a:off x="8657650" y="413250"/>
            <a:ext cx="20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52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K training set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58" name="Google Shape;258;gd212d774fe_0_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00776" y="844350"/>
            <a:ext cx="2359153" cy="235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d212d774fe_0_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00776" y="3529828"/>
            <a:ext cx="2359152" cy="235915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d212d774fe_0_47"/>
          <p:cNvSpPr txBox="1"/>
          <p:nvPr/>
        </p:nvSpPr>
        <p:spPr>
          <a:xfrm>
            <a:off x="1364200" y="3116075"/>
            <a:ext cx="965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FID 46.09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1" name="Google Shape;261;gd212d774fe_0_47"/>
          <p:cNvSpPr txBox="1"/>
          <p:nvPr/>
        </p:nvSpPr>
        <p:spPr>
          <a:xfrm>
            <a:off x="3975300" y="3116075"/>
            <a:ext cx="965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FID </a:t>
            </a: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25.23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2" name="Google Shape;262;gd212d774fe_0_47"/>
          <p:cNvSpPr txBox="1"/>
          <p:nvPr/>
        </p:nvSpPr>
        <p:spPr>
          <a:xfrm>
            <a:off x="6586400" y="3116075"/>
            <a:ext cx="965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FID </a:t>
            </a: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8.06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3" name="Google Shape;263;gd212d774fe_0_47"/>
          <p:cNvSpPr txBox="1"/>
          <p:nvPr/>
        </p:nvSpPr>
        <p:spPr>
          <a:xfrm>
            <a:off x="9197500" y="3116075"/>
            <a:ext cx="965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FID </a:t>
            </a: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8.39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4" name="Google Shape;264;gd212d774fe_0_47"/>
          <p:cNvSpPr txBox="1"/>
          <p:nvPr/>
        </p:nvSpPr>
        <p:spPr>
          <a:xfrm>
            <a:off x="1364200" y="5801550"/>
            <a:ext cx="965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FID </a:t>
            </a: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19.11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5" name="Google Shape;265;gd212d774fe_0_47"/>
          <p:cNvSpPr txBox="1"/>
          <p:nvPr/>
        </p:nvSpPr>
        <p:spPr>
          <a:xfrm>
            <a:off x="3975300" y="5801550"/>
            <a:ext cx="965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FID </a:t>
            </a: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10.39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6" name="Google Shape;266;gd212d774fe_0_47"/>
          <p:cNvSpPr txBox="1"/>
          <p:nvPr/>
        </p:nvSpPr>
        <p:spPr>
          <a:xfrm>
            <a:off x="6586400" y="5801550"/>
            <a:ext cx="965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FID </a:t>
            </a: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6.28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7" name="Google Shape;267;gd212d774fe_0_47"/>
          <p:cNvSpPr txBox="1"/>
          <p:nvPr/>
        </p:nvSpPr>
        <p:spPr>
          <a:xfrm>
            <a:off x="9197500" y="5801550"/>
            <a:ext cx="965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FID </a:t>
            </a: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6.16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8" name="Google Shape;268;gd212d774fe_0_47"/>
          <p:cNvSpPr txBox="1"/>
          <p:nvPr/>
        </p:nvSpPr>
        <p:spPr>
          <a:xfrm>
            <a:off x="284475" y="6127950"/>
            <a:ext cx="10749300" cy="6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Schoolbook"/>
                <a:ea typeface="Century Schoolbook"/>
                <a:cs typeface="Century Schoolbook"/>
                <a:sym typeface="Century Schoolbook"/>
              </a:rPr>
              <a:t>Figure 5.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Images generated for different subsets of FFHQ at 256×256 resolution. We show the best snapshot of the </a:t>
            </a:r>
            <a:r>
              <a:rPr b="1" lang="en-US">
                <a:latin typeface="Century Schoolbook"/>
                <a:ea typeface="Century Schoolbook"/>
                <a:cs typeface="Century Schoolbook"/>
                <a:sym typeface="Century Schoolbook"/>
              </a:rPr>
              <a:t>best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training run for each case, selected according to FID.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5f099542b_1_101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d5f099542b_1_101"/>
          <p:cNvSpPr txBox="1"/>
          <p:nvPr/>
        </p:nvSpPr>
        <p:spPr>
          <a:xfrm>
            <a:off x="99375" y="1869200"/>
            <a:ext cx="60504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Schoolbook"/>
              <a:buChar char="●"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StyleGAN2-ada performs a lot 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better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than baseline StyleGAN2, especially when the quantity of the data is limited.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Schoolbook"/>
              <a:buChar char="●"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Models that did not employ augmentation, degrade noticeably as the size of the training set decreases, generally yielding poor image quality and diversity with fewer than 30k training images.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Schoolbook"/>
              <a:buChar char="●"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With ADA, the degradation is much more graceful, and the results remain reasonable even with a 5k training set.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6" name="Google Shape;276;gd5f099542b_1_101"/>
          <p:cNvSpPr txBox="1"/>
          <p:nvPr>
            <p:ph type="title"/>
          </p:nvPr>
        </p:nvSpPr>
        <p:spPr>
          <a:xfrm>
            <a:off x="0" y="302550"/>
            <a:ext cx="9316800" cy="722400"/>
          </a:xfrm>
          <a:prstGeom prst="rect">
            <a:avLst/>
          </a:prstGeom>
          <a:solidFill>
            <a:srgbClr val="46464A">
              <a:alpha val="2627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Discussion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gd5f099542b_1_101"/>
          <p:cNvSpPr txBox="1"/>
          <p:nvPr/>
        </p:nvSpPr>
        <p:spPr>
          <a:xfrm>
            <a:off x="6211601" y="6004575"/>
            <a:ext cx="47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Schoolbook"/>
                <a:ea typeface="Century Schoolbook"/>
                <a:cs typeface="Century Schoolbook"/>
                <a:sym typeface="Century Schoolbook"/>
              </a:rPr>
              <a:t>*</a:t>
            </a:r>
            <a:r>
              <a:rPr lang="en-US" sz="1000">
                <a:latin typeface="Century Schoolbook"/>
                <a:ea typeface="Century Schoolbook"/>
                <a:cs typeface="Century Schoolbook"/>
                <a:sym typeface="Century Schoolbook"/>
              </a:rPr>
              <a:t>Animated image g</a:t>
            </a:r>
            <a:r>
              <a:rPr lang="en-US" sz="1000">
                <a:latin typeface="Century Schoolbook"/>
                <a:ea typeface="Century Schoolbook"/>
                <a:cs typeface="Century Schoolbook"/>
                <a:sym typeface="Century Schoolbook"/>
              </a:rPr>
              <a:t>enerated with the snapshots of the StyleGAN2-ada model trained from scratch on FFHQ.</a:t>
            </a:r>
            <a:endParaRPr sz="10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78" name="Google Shape;278;gd5f099542b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75" y="1329750"/>
            <a:ext cx="4751025" cy="47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d6c624fa4_0_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cd6c624fa4_0_0"/>
          <p:cNvSpPr txBox="1"/>
          <p:nvPr/>
        </p:nvSpPr>
        <p:spPr>
          <a:xfrm>
            <a:off x="1425800" y="2272975"/>
            <a:ext cx="670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6" name="Google Shape;286;gcd6c624fa4_0_0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7" name="Google Shape;287;gcd6c624fa4_0_0"/>
          <p:cNvSpPr txBox="1"/>
          <p:nvPr/>
        </p:nvSpPr>
        <p:spPr>
          <a:xfrm>
            <a:off x="6440188" y="6004575"/>
            <a:ext cx="45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Schoolbook"/>
                <a:ea typeface="Century Schoolbook"/>
                <a:cs typeface="Century Schoolbook"/>
                <a:sym typeface="Century Schoolbook"/>
              </a:rPr>
              <a:t>*</a:t>
            </a:r>
            <a:r>
              <a:rPr lang="en-US" sz="1000">
                <a:latin typeface="Century Schoolbook"/>
                <a:ea typeface="Century Schoolbook"/>
                <a:cs typeface="Century Schoolbook"/>
                <a:sym typeface="Century Schoolbook"/>
              </a:rPr>
              <a:t>A</a:t>
            </a:r>
            <a:r>
              <a:rPr lang="en-US" sz="1000">
                <a:latin typeface="Century Schoolbook"/>
                <a:ea typeface="Century Schoolbook"/>
                <a:cs typeface="Century Schoolbook"/>
                <a:sym typeface="Century Schoolbook"/>
              </a:rPr>
              <a:t>nimated image generated with the snapshots of the StyleGAN2-ada model trained from scratch on AFHQ-WILD.</a:t>
            </a:r>
            <a:endParaRPr sz="10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8" name="Google Shape;288;gcd6c624fa4_0_0"/>
          <p:cNvSpPr txBox="1"/>
          <p:nvPr/>
        </p:nvSpPr>
        <p:spPr>
          <a:xfrm>
            <a:off x="223500" y="1757675"/>
            <a:ext cx="5821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Schoolbook"/>
              <a:buChar char="●"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The ADA mechanism yields better results in a shorter time compared to 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baseline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StyleGAN2.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Schoolbook"/>
              <a:buChar char="●"/>
            </a:pP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 adaptive discriminator augmentation reliably stabilizes training.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Schoolbook"/>
              <a:buChar char="●"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Good results are possible using only a few thousand training images.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Schoolbook"/>
              <a:buChar char="●"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The experiments that we attempted to reproduce from the paper were reproducible.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Schoolbook"/>
              <a:buChar char="○"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Downsides: poor forward compatibility.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89" name="Google Shape;289;gcd6c624f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925" y="1757675"/>
            <a:ext cx="4316650" cy="43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2898b7ef6_0_0"/>
          <p:cNvSpPr txBox="1"/>
          <p:nvPr>
            <p:ph type="title"/>
          </p:nvPr>
        </p:nvSpPr>
        <p:spPr>
          <a:xfrm>
            <a:off x="198125" y="2075700"/>
            <a:ext cx="59385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434343"/>
                </a:solidFill>
              </a:rPr>
              <a:t>Thanks for Listening!</a:t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434343"/>
                </a:solidFill>
              </a:rPr>
              <a:t>Any questions?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96" name="Google Shape;296;gd2898b7e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825" y="1719875"/>
            <a:ext cx="4432000" cy="4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d2898b7ef6_0_0"/>
          <p:cNvSpPr txBox="1"/>
          <p:nvPr/>
        </p:nvSpPr>
        <p:spPr>
          <a:xfrm>
            <a:off x="6400625" y="6070625"/>
            <a:ext cx="45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Schoolbook"/>
                <a:ea typeface="Century Schoolbook"/>
                <a:cs typeface="Century Schoolbook"/>
                <a:sym typeface="Century Schoolbook"/>
              </a:rPr>
              <a:t>*</a:t>
            </a:r>
            <a:r>
              <a:rPr lang="en-US" sz="1000">
                <a:latin typeface="Century Schoolbook"/>
                <a:ea typeface="Century Schoolbook"/>
                <a:cs typeface="Century Schoolbook"/>
                <a:sym typeface="Century Schoolbook"/>
              </a:rPr>
              <a:t>Animated image is generated with the snapshots of the StyleGAN2-ada model trained from scratch on AFHQ-DOG.</a:t>
            </a:r>
            <a:endParaRPr sz="10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98" name="Google Shape;298;gd2898b7ef6_0_0"/>
          <p:cNvSpPr txBox="1"/>
          <p:nvPr/>
        </p:nvSpPr>
        <p:spPr>
          <a:xfrm>
            <a:off x="1330975" y="419400"/>
            <a:ext cx="817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All source code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to reproduce the reported results and figures 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are available on our G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itHub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repository and is ready for use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 with minimal to no adjustments.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https://github.com/Deep-FAMS/StyleGAN2-ada-Reproducibility</a:t>
            </a:r>
            <a:r>
              <a:rPr lang="en-US" u="sng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99" name="Google Shape;299;gd2898b7ef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25" y="284025"/>
            <a:ext cx="1204426" cy="120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/>
        </p:nvSpPr>
        <p:spPr>
          <a:xfrm>
            <a:off x="1359775" y="3312925"/>
            <a:ext cx="8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439800" y="1674300"/>
            <a:ext cx="9048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 Adversarial Networks (GANs) is a generative modeling approach using deep learning techniques, to automatically discover and learn the input patterns to generate an output.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Issues with GAN models</a:t>
            </a:r>
            <a:endParaRPr b="1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GANs are limited to smaller sized datasets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Overfitting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Augmented distribution 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Applying a wide range of augmentation using an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adaptive discriminator augmentation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(ADA) mechanism based on Karras et. al (2020).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2" name="Google Shape;122;p3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4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	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6621025" y="387450"/>
            <a:ext cx="44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Background</a:t>
            </a:r>
            <a:endParaRPr b="1" i="0" sz="2400" u="none" cap="none" strike="noStrike">
              <a:solidFill>
                <a:srgbClr val="000000"/>
              </a:solidFill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23e1937a3_1_11"/>
          <p:cNvSpPr txBox="1"/>
          <p:nvPr/>
        </p:nvSpPr>
        <p:spPr>
          <a:xfrm>
            <a:off x="446450" y="1683975"/>
            <a:ext cx="9960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Evaluation of ADA mechanism with small datasets:</a:t>
            </a:r>
            <a:endParaRPr b="1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1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Are we able to reproduce good results as paper reported?</a:t>
            </a:r>
            <a:endParaRPr b="0" i="1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used StyleGAN2-ADA with some of the same datasets as used in the paper.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1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Are we able to produce good results with other datasets?</a:t>
            </a:r>
            <a:endParaRPr b="0" i="1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evaluated replicability of StyleGAN2-ADA using other small datasets.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1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Any advantage of ADA mechanism?</a:t>
            </a:r>
            <a:endParaRPr b="0" i="1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trained StyleGAN2 models and compared results with StyleGAN2-ADA.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●"/>
            </a:pPr>
            <a:r>
              <a:rPr i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Any effect on training results when the quantity of the data is limited</a:t>
            </a:r>
            <a:r>
              <a:rPr i="1"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?</a:t>
            </a:r>
            <a:endParaRPr i="1"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○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artiﬁcially subset a relatively large dataset, FFHQ, into different sizes then make comparison with and without ADA.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0" name="Google Shape;130;gd23e1937a3_1_11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	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gd23e1937a3_1_11"/>
          <p:cNvSpPr txBox="1"/>
          <p:nvPr/>
        </p:nvSpPr>
        <p:spPr>
          <a:xfrm>
            <a:off x="6621025" y="387450"/>
            <a:ext cx="44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Objectives &amp; Approach</a:t>
            </a:r>
            <a:endParaRPr b="1" i="0" sz="2400" u="none" cap="none" strike="noStrike">
              <a:solidFill>
                <a:srgbClr val="000000"/>
              </a:solidFill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c59b11d8d_0_0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4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38" name="Google Shape;138;gcc59b11d8d_0_0"/>
          <p:cNvGraphicFramePr/>
          <p:nvPr/>
        </p:nvGraphicFramePr>
        <p:xfrm>
          <a:off x="487038" y="22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{AC4A2694-B041-469E-A8C6-F875BDE49873}</a:tableStyleId>
              </a:tblPr>
              <a:tblGrid>
                <a:gridCol w="2203250"/>
                <a:gridCol w="2563075"/>
              </a:tblGrid>
              <a:tr h="44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Dataset</a:t>
                      </a:r>
                      <a:endParaRPr b="1"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No. of images</a:t>
                      </a:r>
                      <a:endParaRPr b="1"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METFACES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1,336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70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Animal-Faces-High-Quality (AFHQ)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WILD: 4,738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DOG: 4,739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Cars196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16,185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OxfordFlowers102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6,149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Flickr-Faces-High-Quality (FFHQ)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52,000</a:t>
                      </a:r>
                      <a:endParaRPr sz="17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39" name="Google Shape;139;gcc59b11d8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1150" y="1523725"/>
            <a:ext cx="5187675" cy="17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cc59b11d8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1150" y="3338175"/>
            <a:ext cx="5187675" cy="17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cc59b11d8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1150" y="5139800"/>
            <a:ext cx="5187674" cy="15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cc59b11d8d_0_0"/>
          <p:cNvSpPr txBox="1"/>
          <p:nvPr/>
        </p:nvSpPr>
        <p:spPr>
          <a:xfrm>
            <a:off x="6621025" y="387450"/>
            <a:ext cx="44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DATASETS </a:t>
            </a:r>
            <a:endParaRPr b="1" i="0" sz="2400" u="none" cap="none" strike="noStrike">
              <a:solidFill>
                <a:srgbClr val="000000"/>
              </a:solidFill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212d774fe_0_1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212d774fe_0_17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4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gd212d774fe_0_17"/>
          <p:cNvSpPr txBox="1"/>
          <p:nvPr/>
        </p:nvSpPr>
        <p:spPr>
          <a:xfrm>
            <a:off x="399500" y="1517675"/>
            <a:ext cx="6920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Resizing</a:t>
            </a:r>
            <a:endParaRPr b="1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resize our dataset to half the original size that was used in the paper, that is, a resized resolution of (256 X 256) for all datasets except for the METFACES dataset, which we resized to (512 X 512). 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1" name="Google Shape;151;gd212d774fe_0_17"/>
          <p:cNvSpPr txBox="1"/>
          <p:nvPr/>
        </p:nvSpPr>
        <p:spPr>
          <a:xfrm>
            <a:off x="6621025" y="387450"/>
            <a:ext cx="44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Preprocessing</a:t>
            </a:r>
            <a:endParaRPr b="1" i="0" sz="2400" u="none" cap="none" strike="noStrike">
              <a:solidFill>
                <a:srgbClr val="000000"/>
              </a:solidFill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2" name="Google Shape;152;gd212d774f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400" y="1517675"/>
            <a:ext cx="3017626" cy="41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d212d774fe_0_17"/>
          <p:cNvSpPr txBox="1"/>
          <p:nvPr/>
        </p:nvSpPr>
        <p:spPr>
          <a:xfrm>
            <a:off x="494575" y="3253775"/>
            <a:ext cx="6825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●"/>
            </a:pPr>
            <a:r>
              <a:rPr b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Data Splitting </a:t>
            </a:r>
            <a:endParaRPr b="1"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○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 use data splitting on FFHQ (Flickr-Faces-High-Quality) to measure the performance of StyleGAN2-ADA over portions of data.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b7d0d052_0_11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d5b7d0d052_0_11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gd5b7d0d052_0_11"/>
          <p:cNvSpPr txBox="1"/>
          <p:nvPr/>
        </p:nvSpPr>
        <p:spPr>
          <a:xfrm>
            <a:off x="399500" y="1517675"/>
            <a:ext cx="93021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●"/>
            </a:pPr>
            <a:r>
              <a:rPr b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Architecture</a:t>
            </a:r>
            <a:endParaRPr b="1"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○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StyleGAN2-ADA mechanism is implemented on top of the StyleGAN2 ofﬁcial TensorFlow implementation with most of the details unchanged, including network architectures. 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●"/>
            </a:pPr>
            <a:r>
              <a:rPr b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Data Augmentation</a:t>
            </a:r>
            <a:endParaRPr b="1"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○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One of the major improvements in StyleGAN2-ADA is dynamically changing the amount of image augmentation during training.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○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These augmentations consist of 18 transformations: geometric (7), color (5), filtering (4), and corruption (2).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2" name="Google Shape;162;gd5b7d0d052_0_11"/>
          <p:cNvSpPr txBox="1"/>
          <p:nvPr/>
        </p:nvSpPr>
        <p:spPr>
          <a:xfrm>
            <a:off x="6621025" y="387450"/>
            <a:ext cx="44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Architecture</a:t>
            </a:r>
            <a:endParaRPr b="1" i="0" sz="2400" u="none" cap="none" strike="noStrike">
              <a:solidFill>
                <a:srgbClr val="000000"/>
              </a:solidFill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de4ce0784_0_22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cde4ce0784_0_22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4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0" name="Google Shape;170;gcde4ce0784_0_22"/>
          <p:cNvSpPr txBox="1"/>
          <p:nvPr/>
        </p:nvSpPr>
        <p:spPr>
          <a:xfrm>
            <a:off x="270900" y="1259200"/>
            <a:ext cx="7314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AutoNum type="arabicPeriod"/>
            </a:pPr>
            <a:r>
              <a:rPr b="1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Geometric and color transformations</a:t>
            </a:r>
            <a:endParaRPr b="1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Pixel Blitting 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General geometric transformations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Color transformations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71" name="Google Shape;171;gcde4ce0784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050" y="3147700"/>
            <a:ext cx="3387748" cy="2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cde4ce0784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2675" y="2692862"/>
            <a:ext cx="3403140" cy="35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cde4ce0784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5988" y="1964900"/>
            <a:ext cx="3327725" cy="43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cde4ce0784_0_22"/>
          <p:cNvSpPr/>
          <p:nvPr/>
        </p:nvSpPr>
        <p:spPr>
          <a:xfrm>
            <a:off x="7508700" y="4494675"/>
            <a:ext cx="380100" cy="27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cde4ce0784_0_22"/>
          <p:cNvSpPr/>
          <p:nvPr/>
        </p:nvSpPr>
        <p:spPr>
          <a:xfrm>
            <a:off x="3805025" y="4574475"/>
            <a:ext cx="380100" cy="27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cde4ce0784_0_22"/>
          <p:cNvSpPr txBox="1"/>
          <p:nvPr/>
        </p:nvSpPr>
        <p:spPr>
          <a:xfrm>
            <a:off x="6621025" y="387450"/>
            <a:ext cx="44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Data Augmentation Pipeline</a:t>
            </a:r>
            <a:endParaRPr b="1" i="0" sz="2200" u="none" cap="none" strike="noStrike">
              <a:solidFill>
                <a:srgbClr val="000000"/>
              </a:solidFill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7" name="Google Shape;177;gcde4ce0784_0_22"/>
          <p:cNvSpPr txBox="1"/>
          <p:nvPr/>
        </p:nvSpPr>
        <p:spPr>
          <a:xfrm>
            <a:off x="347100" y="6374650"/>
            <a:ext cx="1026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T. Karras, M. Aittala, J. Hellsten, S. Laine, J. Lehtinen, and T. Aila, “Training generative adversarial networks with limited data,” arXiv, 2020.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de4ce0784_0_38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cde4ce0784_0_38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4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gcde4ce0784_0_38"/>
          <p:cNvSpPr txBox="1"/>
          <p:nvPr/>
        </p:nvSpPr>
        <p:spPr>
          <a:xfrm>
            <a:off x="283175" y="1355263"/>
            <a:ext cx="7448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2. Image-space filtering and corruptions</a:t>
            </a:r>
            <a:endParaRPr b="1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Image-space filtering 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Image-space corruptions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6" name="Google Shape;186;gcde4ce0784_0_38"/>
          <p:cNvSpPr/>
          <p:nvPr/>
        </p:nvSpPr>
        <p:spPr>
          <a:xfrm>
            <a:off x="4906200" y="4524625"/>
            <a:ext cx="380100" cy="27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cde4ce0784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050" y="2542563"/>
            <a:ext cx="3403139" cy="357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cde4ce0784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8700" y="3140450"/>
            <a:ext cx="442912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cde4ce0784_0_38"/>
          <p:cNvSpPr txBox="1"/>
          <p:nvPr/>
        </p:nvSpPr>
        <p:spPr>
          <a:xfrm>
            <a:off x="6621025" y="387450"/>
            <a:ext cx="44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Data Augmentation Pipeline</a:t>
            </a:r>
            <a:endParaRPr b="1" i="0" sz="2200" u="none" cap="none" strike="noStrike">
              <a:solidFill>
                <a:srgbClr val="000000"/>
              </a:solidFill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0" name="Google Shape;190;gcde4ce0784_0_38"/>
          <p:cNvSpPr txBox="1"/>
          <p:nvPr/>
        </p:nvSpPr>
        <p:spPr>
          <a:xfrm>
            <a:off x="1122050" y="6208825"/>
            <a:ext cx="960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Schoolbook"/>
                <a:ea typeface="Century Schoolbook"/>
                <a:cs typeface="Century Schoolbook"/>
                <a:sym typeface="Century Schoolbook"/>
              </a:rPr>
              <a:t>T. Karras, M. Aittala, J. Hellsten, S. Laine, J. Lehtinen, and T. Aila, “Training generative adversarial networks with limited data,” arXiv, 2020.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212d774fe_1_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d212d774fe_1_7"/>
          <p:cNvSpPr txBox="1"/>
          <p:nvPr>
            <p:ph type="title"/>
          </p:nvPr>
        </p:nvSpPr>
        <p:spPr>
          <a:xfrm>
            <a:off x="0" y="302550"/>
            <a:ext cx="6354900" cy="722400"/>
          </a:xfrm>
          <a:prstGeom prst="rect">
            <a:avLst/>
          </a:prstGeom>
          <a:solidFill>
            <a:srgbClr val="46464A">
              <a:alpha val="26274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FFFFFF"/>
                </a:solidFill>
              </a:rPr>
              <a:t>Experimental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" name="Google Shape;198;gd212d774fe_1_7"/>
          <p:cNvSpPr txBox="1"/>
          <p:nvPr/>
        </p:nvSpPr>
        <p:spPr>
          <a:xfrm>
            <a:off x="229950" y="1923600"/>
            <a:ext cx="25866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Evaluation</a:t>
            </a:r>
            <a:endParaRPr b="1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used FID metric to evaluate our results, and compare it to the FID scores obtained from the original paper.</a:t>
            </a:r>
            <a:endParaRPr b="0" i="0" sz="1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aphicFrame>
        <p:nvGraphicFramePr>
          <p:cNvPr id="199" name="Google Shape;199;gd212d774fe_1_7"/>
          <p:cNvGraphicFramePr/>
          <p:nvPr/>
        </p:nvGraphicFramePr>
        <p:xfrm>
          <a:off x="3065888" y="179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{AC4A2694-B041-469E-A8C6-F875BDE49873}</a:tableStyleId>
              </a:tblPr>
              <a:tblGrid>
                <a:gridCol w="1610300"/>
                <a:gridCol w="1131425"/>
                <a:gridCol w="1235125"/>
                <a:gridCol w="1048425"/>
                <a:gridCol w="912100"/>
                <a:gridCol w="1065225"/>
                <a:gridCol w="1065225"/>
              </a:tblGrid>
              <a:tr h="6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Parameter</a:t>
                      </a:r>
                      <a:endParaRPr b="1"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METFACES</a:t>
                      </a:r>
                      <a:endParaRPr b="1"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AFHQ-WILD</a:t>
                      </a:r>
                      <a:endParaRPr b="1"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AFHQ-DOG</a:t>
                      </a:r>
                      <a:endParaRPr b="1"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Cars196</a:t>
                      </a:r>
                      <a:endParaRPr b="1"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Oxford</a:t>
                      </a:r>
                      <a:endParaRPr b="1"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Flowers102</a:t>
                      </a:r>
                      <a:endParaRPr b="1"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FFHQ</a:t>
                      </a:r>
                      <a:endParaRPr b="1"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Resolution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512*512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256*256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No. of GPUs 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(Tesla V100)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Base feature maps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16,384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8,192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5,000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16,185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8,192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52,000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Training time (hrs)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92.05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132.64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93.22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146.46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120.84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71.45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Minibatch size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32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Minibatch stddev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16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Learning rate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0.0025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R1 regularization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3.2768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0.4096</a:t>
                      </a:r>
                      <a:endParaRPr sz="11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</a:tr>
              <a:tr h="118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Dataset x-flips;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Mixed-precision;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Mapping net depth;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Style mixing reg.;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Path length reg.;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Resnet D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Yes</a:t>
                      </a:r>
                      <a:endParaRPr sz="1100" u="none" cap="none" strike="noStrik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00" name="Google Shape;200;gd212d774fe_1_7"/>
          <p:cNvSpPr txBox="1"/>
          <p:nvPr/>
        </p:nvSpPr>
        <p:spPr>
          <a:xfrm>
            <a:off x="6384550" y="387450"/>
            <a:ext cx="483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Hyperparameters &amp; Evaluation</a:t>
            </a:r>
            <a:endParaRPr b="1" i="0" sz="2200" u="none" cap="none" strike="noStrike">
              <a:solidFill>
                <a:srgbClr val="000000"/>
              </a:solidFill>
              <a:highlight>
                <a:srgbClr val="CCCCCC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2021-04-08T01:15:20Z</dcterms:created>
  <dc:creator>Fangyi Li</dc:creator>
</cp:coreProperties>
</file>